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DF92E-0703-4ABB-9543-43B462405B2C}" type="datetimeFigureOut">
              <a:rPr lang="de-DE" smtClean="0"/>
              <a:t>18.12.2016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602F4-700E-4BD7-803A-3E54C3E6BB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8813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7637-570D-4BA4-8FD1-DC58DE7486CE}" type="datetimeFigureOut">
              <a:rPr lang="de-DE" smtClean="0"/>
              <a:t>18.12.2016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600E-D2D7-43D8-8A6A-1E9889C456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842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7637-570D-4BA4-8FD1-DC58DE7486CE}" type="datetimeFigureOut">
              <a:rPr lang="de-DE" smtClean="0"/>
              <a:t>18.12.2016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600E-D2D7-43D8-8A6A-1E9889C456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7685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7637-570D-4BA4-8FD1-DC58DE7486CE}" type="datetimeFigureOut">
              <a:rPr lang="de-DE" smtClean="0"/>
              <a:t>18.12.2016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600E-D2D7-43D8-8A6A-1E9889C456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745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7637-570D-4BA4-8FD1-DC58DE7486CE}" type="datetimeFigureOut">
              <a:rPr lang="de-DE" smtClean="0"/>
              <a:t>18.12.2016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600E-D2D7-43D8-8A6A-1E9889C456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2193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7637-570D-4BA4-8FD1-DC58DE7486CE}" type="datetimeFigureOut">
              <a:rPr lang="de-DE" smtClean="0"/>
              <a:t>18.12.2016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600E-D2D7-43D8-8A6A-1E9889C456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2960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7637-570D-4BA4-8FD1-DC58DE7486CE}" type="datetimeFigureOut">
              <a:rPr lang="de-DE" smtClean="0"/>
              <a:t>18.12.2016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600E-D2D7-43D8-8A6A-1E9889C456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37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7637-570D-4BA4-8FD1-DC58DE7486CE}" type="datetimeFigureOut">
              <a:rPr lang="de-DE" smtClean="0"/>
              <a:t>18.12.2016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600E-D2D7-43D8-8A6A-1E9889C456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1292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7637-570D-4BA4-8FD1-DC58DE7486CE}" type="datetimeFigureOut">
              <a:rPr lang="de-DE" smtClean="0"/>
              <a:t>18.12.2016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600E-D2D7-43D8-8A6A-1E9889C456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272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7637-570D-4BA4-8FD1-DC58DE7486CE}" type="datetimeFigureOut">
              <a:rPr lang="de-DE" smtClean="0"/>
              <a:t>18.12.2016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600E-D2D7-43D8-8A6A-1E9889C456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7085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7637-570D-4BA4-8FD1-DC58DE7486CE}" type="datetimeFigureOut">
              <a:rPr lang="de-DE" smtClean="0"/>
              <a:t>18.12.2016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600E-D2D7-43D8-8A6A-1E9889C456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2140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7637-570D-4BA4-8FD1-DC58DE7486CE}" type="datetimeFigureOut">
              <a:rPr lang="de-DE" smtClean="0"/>
              <a:t>18.12.2016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600E-D2D7-43D8-8A6A-1E9889C456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694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C7637-570D-4BA4-8FD1-DC58DE7486CE}" type="datetimeFigureOut">
              <a:rPr lang="de-DE" smtClean="0"/>
              <a:t>18.12.2016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D600E-D2D7-43D8-8A6A-1E9889C456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594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/>
          </a:bodyPr>
          <a:lstStyle/>
          <a:p>
            <a:r>
              <a:rPr lang="de-DE" sz="3600" dirty="0" smtClean="0"/>
              <a:t>Entwicklung des Hör-/Sehverstehens am Beispiel der Kinderserie </a:t>
            </a:r>
            <a:r>
              <a:rPr lang="de-DE" sz="3600" i="1" u="sng" dirty="0" smtClean="0"/>
              <a:t>Just Add Magic</a:t>
            </a:r>
            <a:endParaRPr lang="de-DE" sz="3600" i="1" u="sng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276872"/>
            <a:ext cx="4824536" cy="361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6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de-DE" sz="2800" dirty="0" smtClean="0"/>
              <a:t>Kompetenzen beim Einsatz von Filmen im EU</a:t>
            </a:r>
            <a:r>
              <a:rPr lang="de-DE" sz="2800" baseline="30000" dirty="0" smtClean="0"/>
              <a:t>1</a:t>
            </a:r>
            <a:endParaRPr lang="de-DE" sz="2800" baseline="30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24745"/>
            <a:ext cx="8229600" cy="3888432"/>
          </a:xfrm>
        </p:spPr>
        <p:txBody>
          <a:bodyPr>
            <a:normAutofit/>
          </a:bodyPr>
          <a:lstStyle/>
          <a:p>
            <a:r>
              <a:rPr lang="de-DE" sz="2000" dirty="0" smtClean="0"/>
              <a:t>Förderung des Hör-/Sehverstehens (</a:t>
            </a:r>
            <a:r>
              <a:rPr lang="de-DE" sz="2000" b="1" dirty="0" smtClean="0"/>
              <a:t>Wahrnehmungskompetenz für sprachliche und außersprachliche Prozesse</a:t>
            </a:r>
            <a:r>
              <a:rPr lang="de-DE" sz="2000" dirty="0" smtClean="0"/>
              <a:t>, Schulung und Bewusstmachung audiovisueller Rezeption)</a:t>
            </a:r>
          </a:p>
          <a:p>
            <a:r>
              <a:rPr lang="de-DE" sz="2000" dirty="0" smtClean="0"/>
              <a:t>Förderung </a:t>
            </a:r>
            <a:r>
              <a:rPr lang="de-DE" sz="2000" b="1" dirty="0" smtClean="0"/>
              <a:t>filmästhetischer und –kritischer Kompetenzen </a:t>
            </a:r>
            <a:r>
              <a:rPr lang="de-DE" sz="2000" dirty="0" smtClean="0"/>
              <a:t>(Aneignung und Schulung der Fähigkeit zur kritischen Analyse und Bewertung filmischer Inhalte)</a:t>
            </a:r>
          </a:p>
          <a:p>
            <a:r>
              <a:rPr lang="de-DE" sz="2000" dirty="0" smtClean="0"/>
              <a:t>Förderung </a:t>
            </a:r>
            <a:r>
              <a:rPr lang="de-DE" sz="2000" b="1" dirty="0" smtClean="0"/>
              <a:t>interkultureller Kompetenzen </a:t>
            </a:r>
            <a:r>
              <a:rPr lang="de-DE" sz="2000" dirty="0" smtClean="0"/>
              <a:t>(authentische Einblicke in Lebenswelten englischsprachiger Länder)</a:t>
            </a:r>
          </a:p>
          <a:p>
            <a:r>
              <a:rPr lang="de-DE" sz="2000" dirty="0" smtClean="0"/>
              <a:t>Förderung </a:t>
            </a:r>
            <a:r>
              <a:rPr lang="de-DE" sz="2000" b="1" dirty="0" smtClean="0"/>
              <a:t>fremdsprachlicher Handlungs- und Kommunikations-kompetenzen</a:t>
            </a:r>
            <a:r>
              <a:rPr lang="de-DE" sz="2000" dirty="0" smtClean="0"/>
              <a:t> (Hör-/Sehverstehen, Befähigung emotionaler </a:t>
            </a:r>
            <a:r>
              <a:rPr lang="de-DE" sz="2000" dirty="0"/>
              <a:t>R</a:t>
            </a:r>
            <a:r>
              <a:rPr lang="de-DE" sz="2000" dirty="0" smtClean="0"/>
              <a:t>eaktionen und persönlichen Stellungnahmen, sprachproduktive Selbstständigkeit)</a:t>
            </a:r>
            <a:endParaRPr lang="de-DE" sz="2000" dirty="0"/>
          </a:p>
        </p:txBody>
      </p:sp>
      <p:sp>
        <p:nvSpPr>
          <p:cNvPr id="4" name="Textfeld 3"/>
          <p:cNvSpPr txBox="1"/>
          <p:nvPr/>
        </p:nvSpPr>
        <p:spPr>
          <a:xfrm>
            <a:off x="539552" y="5906162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aseline="30000" dirty="0" smtClean="0"/>
              <a:t>1</a:t>
            </a:r>
            <a:r>
              <a:rPr lang="de-DE" sz="1400" dirty="0" smtClean="0"/>
              <a:t> vgl. </a:t>
            </a:r>
            <a:r>
              <a:rPr lang="de-DE" sz="1400" dirty="0" err="1" smtClean="0"/>
              <a:t>Lütge</a:t>
            </a:r>
            <a:r>
              <a:rPr lang="de-DE" sz="1400" dirty="0" smtClean="0"/>
              <a:t>, Christiane: Englisch-Methodik, Cornelsen,  2014 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8535734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de-DE" sz="2800" b="1" dirty="0" smtClean="0"/>
              <a:t>Methodische </a:t>
            </a:r>
            <a:r>
              <a:rPr lang="de-DE" sz="2800" b="1" dirty="0" smtClean="0"/>
              <a:t>Herausforderungen und E</a:t>
            </a:r>
            <a:r>
              <a:rPr lang="de-DE" sz="2800" b="1" dirty="0" smtClean="0"/>
              <a:t>ntscheidungen</a:t>
            </a:r>
            <a:endParaRPr lang="de-DE" sz="28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611560" y="1268760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Herausforderungen</a:t>
            </a:r>
          </a:p>
          <a:p>
            <a:pPr algn="ctr"/>
            <a:endParaRPr lang="de-DE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Komplexität des Mediums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Zeitproblematik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Schüleraktivierung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576680" y="2780928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Methodische Entscheidungen</a:t>
            </a:r>
          </a:p>
          <a:p>
            <a:pPr algn="ctr"/>
            <a:endParaRPr lang="de-DE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smtClean="0"/>
              <a:t>Inhalt und Thematik </a:t>
            </a:r>
            <a:r>
              <a:rPr lang="de-DE" dirty="0" smtClean="0"/>
              <a:t>des Films/ Filmausschnitts (Filmbotschaft, Aussage der Filmsequenz, thematisch passend zur Unterrichtseinheit?)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Ziele des Filmeinsatzes (Welche Kompetenzen sollen schwerpunktmäßig gefördert werden?)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Voraussetzungen der Schüler (Sprache im Film angemessen? Einsatz von englischen Untertiteln notwendig?)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Filmanalytische Techniken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Schülerrelevanz und </a:t>
            </a:r>
            <a:r>
              <a:rPr lang="de-DE" dirty="0" err="1" smtClean="0"/>
              <a:t>Alltersangemessenheit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Komplexität der </a:t>
            </a:r>
            <a:r>
              <a:rPr lang="de-DE" i="1" dirty="0" err="1" smtClean="0"/>
              <a:t>storyline</a:t>
            </a:r>
            <a:endParaRPr lang="de-DE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Charaktere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43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en-GB" sz="2800" b="1" dirty="0" err="1" smtClean="0"/>
              <a:t>Aktivitäten</a:t>
            </a:r>
            <a:r>
              <a:rPr lang="en-GB" sz="2800" b="1" dirty="0" smtClean="0"/>
              <a:t> </a:t>
            </a:r>
            <a:endParaRPr lang="en-GB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de-DE" sz="2600" b="1" u="sng" dirty="0" err="1" smtClean="0"/>
              <a:t>Pre-viewing</a:t>
            </a:r>
            <a:r>
              <a:rPr lang="de-DE" sz="2600" b="1" u="sng" dirty="0" smtClean="0"/>
              <a:t> </a:t>
            </a:r>
            <a:r>
              <a:rPr lang="de-DE" sz="2600" b="1" u="sng" dirty="0" err="1" smtClean="0"/>
              <a:t>activities</a:t>
            </a:r>
            <a:endParaRPr lang="de-DE" sz="2600" b="1" u="sng" dirty="0" smtClean="0"/>
          </a:p>
          <a:p>
            <a:pPr marL="0" indent="0" algn="ctr">
              <a:buNone/>
            </a:pPr>
            <a:endParaRPr lang="de-DE" sz="2600" b="1" u="sng" dirty="0" smtClean="0"/>
          </a:p>
          <a:p>
            <a:r>
              <a:rPr lang="de-DE" sz="2600" b="1" dirty="0" smtClean="0"/>
              <a:t>Film </a:t>
            </a:r>
            <a:r>
              <a:rPr lang="de-DE" sz="2600" b="1" dirty="0" err="1" smtClean="0"/>
              <a:t>poster</a:t>
            </a:r>
            <a:r>
              <a:rPr lang="de-DE" sz="2600" b="1" dirty="0"/>
              <a:t> </a:t>
            </a:r>
            <a:r>
              <a:rPr lang="de-DE" sz="2600" b="1" dirty="0" smtClean="0"/>
              <a:t>/ </a:t>
            </a:r>
            <a:r>
              <a:rPr lang="de-DE" sz="2600" b="1" dirty="0" err="1" smtClean="0"/>
              <a:t>trailer</a:t>
            </a:r>
            <a:endParaRPr lang="de-DE" sz="2600" b="1" dirty="0" smtClean="0"/>
          </a:p>
          <a:p>
            <a:r>
              <a:rPr lang="de-DE" sz="2600" b="1" dirty="0" err="1" smtClean="0"/>
              <a:t>Jumbled</a:t>
            </a:r>
            <a:r>
              <a:rPr lang="de-DE" sz="2600" b="1" dirty="0" smtClean="0"/>
              <a:t> </a:t>
            </a:r>
            <a:r>
              <a:rPr lang="de-DE" sz="2600" b="1" dirty="0" err="1" smtClean="0"/>
              <a:t>screenshots</a:t>
            </a:r>
            <a:r>
              <a:rPr lang="de-DE" sz="2600" b="1" dirty="0" smtClean="0"/>
              <a:t>, </a:t>
            </a:r>
            <a:r>
              <a:rPr lang="de-DE" sz="2600" b="1" dirty="0" err="1" smtClean="0"/>
              <a:t>working</a:t>
            </a:r>
            <a:r>
              <a:rPr lang="de-DE" sz="2600" b="1" dirty="0" smtClean="0"/>
              <a:t> </a:t>
            </a:r>
            <a:r>
              <a:rPr lang="de-DE" sz="2600" b="1" dirty="0" err="1" smtClean="0"/>
              <a:t>with</a:t>
            </a:r>
            <a:r>
              <a:rPr lang="de-DE" sz="2600" b="1" dirty="0" smtClean="0"/>
              <a:t> </a:t>
            </a:r>
            <a:r>
              <a:rPr lang="de-DE" sz="2600" b="1" dirty="0" err="1" smtClean="0"/>
              <a:t>stills</a:t>
            </a:r>
            <a:endParaRPr lang="de-DE" sz="2600" b="1" dirty="0" smtClean="0"/>
          </a:p>
          <a:p>
            <a:r>
              <a:rPr lang="de-DE" sz="2600" b="1" dirty="0" err="1" smtClean="0"/>
              <a:t>Theme</a:t>
            </a:r>
            <a:r>
              <a:rPr lang="de-DE" sz="2600" b="1" dirty="0" smtClean="0"/>
              <a:t> </a:t>
            </a:r>
            <a:r>
              <a:rPr lang="de-DE" sz="2600" b="1" dirty="0" err="1" smtClean="0"/>
              <a:t>songs</a:t>
            </a:r>
            <a:endParaRPr lang="de-DE" sz="2600" b="1" dirty="0" smtClean="0"/>
          </a:p>
          <a:p>
            <a:pPr marL="0" indent="0" algn="ctr">
              <a:buNone/>
            </a:pPr>
            <a:r>
              <a:rPr lang="de-DE" sz="2600" b="1" u="sng" dirty="0" err="1" smtClean="0"/>
              <a:t>While-viewing</a:t>
            </a:r>
            <a:r>
              <a:rPr lang="de-DE" sz="2600" b="1" u="sng" dirty="0" smtClean="0"/>
              <a:t> </a:t>
            </a:r>
            <a:r>
              <a:rPr lang="de-DE" sz="2600" b="1" u="sng" dirty="0" err="1" smtClean="0"/>
              <a:t>activites</a:t>
            </a:r>
            <a:endParaRPr lang="de-DE" sz="2600" b="1" u="sng" dirty="0" smtClean="0"/>
          </a:p>
          <a:p>
            <a:pPr marL="0" indent="0" algn="ctr">
              <a:buNone/>
            </a:pPr>
            <a:endParaRPr lang="de-DE" sz="2600" b="1" u="sng" dirty="0" smtClean="0"/>
          </a:p>
          <a:p>
            <a:r>
              <a:rPr lang="de-DE" sz="2600" b="1" dirty="0" smtClean="0"/>
              <a:t>Beobachtungsaufgaben (</a:t>
            </a:r>
            <a:r>
              <a:rPr lang="de-DE" sz="2600" b="1" dirty="0" err="1" smtClean="0"/>
              <a:t>right</a:t>
            </a:r>
            <a:r>
              <a:rPr lang="de-DE" sz="2600" b="1" dirty="0" smtClean="0"/>
              <a:t> /</a:t>
            </a:r>
            <a:r>
              <a:rPr lang="de-DE" sz="2600" b="1" dirty="0" err="1" smtClean="0"/>
              <a:t>wrong</a:t>
            </a:r>
            <a:r>
              <a:rPr lang="de-DE" sz="2600" b="1" dirty="0" smtClean="0"/>
              <a:t> Aufgaben, Tabellen etc.)</a:t>
            </a:r>
          </a:p>
          <a:p>
            <a:r>
              <a:rPr lang="en-GB" sz="2600" b="1" dirty="0" smtClean="0"/>
              <a:t>Character development</a:t>
            </a:r>
          </a:p>
          <a:p>
            <a:r>
              <a:rPr lang="en-GB" sz="2600" b="1" dirty="0" smtClean="0"/>
              <a:t>Cinematic devices (camera movement, light, sound)</a:t>
            </a:r>
          </a:p>
          <a:p>
            <a:r>
              <a:rPr lang="en-GB" sz="2600" b="1" dirty="0" smtClean="0"/>
              <a:t>Inhaltlich-thematische </a:t>
            </a:r>
            <a:r>
              <a:rPr lang="en-GB" sz="2600" b="1" dirty="0" err="1" smtClean="0"/>
              <a:t>Beobachtungsaufgaben</a:t>
            </a:r>
            <a:endParaRPr lang="en-GB" sz="2600" b="1" dirty="0" smtClean="0"/>
          </a:p>
          <a:p>
            <a:r>
              <a:rPr lang="en-GB" sz="2600" b="1" dirty="0" smtClean="0"/>
              <a:t>Close the gap</a:t>
            </a:r>
          </a:p>
          <a:p>
            <a:endParaRPr lang="en-GB" sz="2600" b="1" dirty="0"/>
          </a:p>
          <a:p>
            <a:pPr marL="0" indent="0" algn="ctr">
              <a:buNone/>
            </a:pPr>
            <a:r>
              <a:rPr lang="en-GB" sz="2600" b="1" u="sng" dirty="0" smtClean="0"/>
              <a:t>Post-viewing activities</a:t>
            </a:r>
          </a:p>
          <a:p>
            <a:pPr marL="0" indent="0" algn="ctr">
              <a:buNone/>
            </a:pPr>
            <a:endParaRPr lang="en-GB" sz="2600" b="1" u="sng" dirty="0" smtClean="0"/>
          </a:p>
          <a:p>
            <a:r>
              <a:rPr lang="en-GB" sz="2600" b="1" dirty="0" smtClean="0"/>
              <a:t>Close the gap</a:t>
            </a:r>
          </a:p>
          <a:p>
            <a:r>
              <a:rPr lang="en-GB" sz="2600" b="1" dirty="0" smtClean="0"/>
              <a:t>Freeze frames, stills</a:t>
            </a:r>
          </a:p>
          <a:p>
            <a:r>
              <a:rPr lang="en-GB" sz="2600" b="1" dirty="0" smtClean="0"/>
              <a:t>Film reviews</a:t>
            </a:r>
          </a:p>
          <a:p>
            <a:r>
              <a:rPr lang="en-GB" sz="2600" b="1" dirty="0" smtClean="0"/>
              <a:t>Interviews (director, actors, characters)</a:t>
            </a:r>
          </a:p>
          <a:p>
            <a:r>
              <a:rPr lang="en-GB" sz="2600" b="1" dirty="0" smtClean="0"/>
              <a:t>Press conference</a:t>
            </a:r>
          </a:p>
          <a:p>
            <a:endParaRPr lang="en-GB" sz="1800" b="1" dirty="0" smtClean="0"/>
          </a:p>
          <a:p>
            <a:endParaRPr lang="en-GB" sz="1800" b="1" dirty="0" smtClean="0"/>
          </a:p>
          <a:p>
            <a:endParaRPr lang="de-DE" sz="1800" b="1" dirty="0" smtClean="0"/>
          </a:p>
          <a:p>
            <a:pPr marL="0" indent="0">
              <a:buNone/>
            </a:pPr>
            <a:endParaRPr lang="de-DE" sz="1800" b="1" dirty="0" smtClean="0"/>
          </a:p>
          <a:p>
            <a:endParaRPr lang="de-DE" sz="1800" b="1" dirty="0" smtClean="0"/>
          </a:p>
          <a:p>
            <a:endParaRPr lang="de-DE" sz="1800" b="1" dirty="0" smtClean="0"/>
          </a:p>
          <a:p>
            <a:endParaRPr lang="de-DE" sz="1800" dirty="0"/>
          </a:p>
          <a:p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91470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de-DE" sz="2800" b="1" i="1" dirty="0" smtClean="0"/>
              <a:t>Just Add Magic</a:t>
            </a:r>
            <a:r>
              <a:rPr lang="de-DE" sz="2800" b="1" i="1" baseline="30000" dirty="0" smtClean="0"/>
              <a:t>2</a:t>
            </a:r>
            <a:r>
              <a:rPr lang="de-DE" sz="2800" b="1" i="1" dirty="0" smtClean="0"/>
              <a:t> </a:t>
            </a:r>
            <a:r>
              <a:rPr lang="de-DE" sz="2800" dirty="0" smtClean="0"/>
              <a:t>– Episode 1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24745"/>
            <a:ext cx="8229600" cy="3096344"/>
          </a:xfrm>
        </p:spPr>
        <p:txBody>
          <a:bodyPr/>
          <a:lstStyle/>
          <a:p>
            <a:pPr marL="0" indent="0">
              <a:buNone/>
            </a:pPr>
            <a:r>
              <a:rPr lang="de-DE" sz="2800" b="1" u="sng" dirty="0" smtClean="0"/>
              <a:t>Aufgaben:</a:t>
            </a:r>
          </a:p>
          <a:p>
            <a:pPr marL="0" indent="0">
              <a:buNone/>
            </a:pPr>
            <a:endParaRPr lang="de-DE" sz="2800" b="1" u="sng" dirty="0" smtClean="0"/>
          </a:p>
          <a:p>
            <a:pPr marL="457200" indent="-457200">
              <a:buFont typeface="+mj-lt"/>
              <a:buAutoNum type="arabicPeriod"/>
            </a:pPr>
            <a:r>
              <a:rPr lang="de-DE" sz="2000" dirty="0" smtClean="0"/>
              <a:t>Erstellen Sie geeignete 1-2 </a:t>
            </a:r>
            <a:r>
              <a:rPr lang="de-DE" sz="2000" b="1" dirty="0" err="1" smtClean="0"/>
              <a:t>pre-viewing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activities</a:t>
            </a:r>
            <a:endParaRPr lang="de-DE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de-DE" sz="2000" dirty="0" smtClean="0"/>
              <a:t>Erstellen Sie arbeitsteilig Beobachtungsaufgaben als </a:t>
            </a:r>
            <a:r>
              <a:rPr lang="de-DE" sz="2000" b="1" dirty="0" err="1" smtClean="0"/>
              <a:t>while-viewing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activities</a:t>
            </a:r>
            <a:endParaRPr lang="de-DE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de-DE" sz="2000" dirty="0" smtClean="0"/>
              <a:t>Erstellen Sie 1-2 </a:t>
            </a:r>
            <a:r>
              <a:rPr lang="de-DE" sz="2000" b="1" dirty="0" smtClean="0"/>
              <a:t>post-</a:t>
            </a:r>
            <a:r>
              <a:rPr lang="de-DE" sz="2000" b="1" dirty="0" err="1" smtClean="0"/>
              <a:t>viewing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activities</a:t>
            </a:r>
            <a:r>
              <a:rPr lang="de-DE" sz="2000" dirty="0" smtClean="0"/>
              <a:t>, die zur nächsten Episode überleiten</a:t>
            </a:r>
            <a:endParaRPr lang="de-DE" sz="2000" dirty="0"/>
          </a:p>
        </p:txBody>
      </p:sp>
      <p:sp>
        <p:nvSpPr>
          <p:cNvPr id="5" name="Textfeld 4"/>
          <p:cNvSpPr txBox="1"/>
          <p:nvPr/>
        </p:nvSpPr>
        <p:spPr>
          <a:xfrm>
            <a:off x="539552" y="551723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aseline="30000" dirty="0" smtClean="0"/>
              <a:t>2</a:t>
            </a:r>
            <a:r>
              <a:rPr lang="de-DE" dirty="0" smtClean="0"/>
              <a:t> Just Add Magic , Amazon Originals, 2015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351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Bildschirmpräsentation (4:3)</PresentationFormat>
  <Paragraphs>56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Entwicklung des Hör-/Sehverstehens am Beispiel der Kinderserie Just Add Magic</vt:lpstr>
      <vt:lpstr>Kompetenzen beim Einsatz von Filmen im EU1</vt:lpstr>
      <vt:lpstr>Methodische Herausforderungen und Entscheidungen</vt:lpstr>
      <vt:lpstr>Aktivitäten </vt:lpstr>
      <vt:lpstr>Just Add Magic2 – Episode 1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Entwicklung des Hör-/Sehverstehens am Beispiel der Kinderserie Just Add Magic</dc:title>
  <dc:creator>Kai</dc:creator>
  <cp:lastModifiedBy>Kai</cp:lastModifiedBy>
  <cp:revision>8</cp:revision>
  <dcterms:created xsi:type="dcterms:W3CDTF">2016-12-18T11:14:50Z</dcterms:created>
  <dcterms:modified xsi:type="dcterms:W3CDTF">2016-12-18T12:05:33Z</dcterms:modified>
</cp:coreProperties>
</file>